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2"/>
  </p:notesMasterIdLst>
  <p:sldIdLst>
    <p:sldId id="277" r:id="rId2"/>
    <p:sldId id="296" r:id="rId3"/>
    <p:sldId id="301" r:id="rId4"/>
    <p:sldId id="292" r:id="rId5"/>
    <p:sldId id="311" r:id="rId6"/>
    <p:sldId id="299" r:id="rId7"/>
    <p:sldId id="302" r:id="rId8"/>
    <p:sldId id="291" r:id="rId9"/>
    <p:sldId id="303" r:id="rId10"/>
    <p:sldId id="290" r:id="rId11"/>
    <p:sldId id="305" r:id="rId12"/>
    <p:sldId id="298" r:id="rId13"/>
    <p:sldId id="304" r:id="rId14"/>
    <p:sldId id="289" r:id="rId15"/>
    <p:sldId id="309" r:id="rId16"/>
    <p:sldId id="300" r:id="rId17"/>
    <p:sldId id="307" r:id="rId18"/>
    <p:sldId id="310" r:id="rId19"/>
    <p:sldId id="308" r:id="rId20"/>
    <p:sldId id="312" r:id="rId2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  <a:srgbClr val="66FF99"/>
    <a:srgbClr val="66FFCC"/>
    <a:srgbClr val="66FFFF"/>
    <a:srgbClr val="CC99FF"/>
    <a:srgbClr val="FF66FF"/>
    <a:srgbClr val="FFCC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6433" autoAdjust="0"/>
  </p:normalViewPr>
  <p:slideViewPr>
    <p:cSldViewPr>
      <p:cViewPr varScale="1">
        <p:scale>
          <a:sx n="61" d="100"/>
          <a:sy n="61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70E591-3703-4832-B2ED-6C29C78F71F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CF5829-BD52-460B-A55E-D72ED9290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073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DBFA-78FF-40CB-BD9B-008AA97EB1FF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63296-5363-4B35-AC2C-CAE3F854C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836D-CD80-4DFC-82AD-9A2BC3F311A3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BD52F-A975-431B-BE47-FEDE6A748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6EED-C15F-4022-8BE8-C9BECA8D84C5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BCF5F-EC90-4B19-AC10-B2685D977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49A9-BAAB-4C57-BE60-014838EB9634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F0435-307B-486B-B531-B70F7309E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6B49-974C-4BE6-A23D-2E766A54D690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BA90-235D-4C3A-812C-0DEF5883A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DF71-3826-4DF0-B375-8C175A3D94DE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62E03-17BA-4893-BBC0-62C30976A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1C7EE-7E87-47EE-B410-6C1794E147D6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6F42D-3575-4618-8132-40FB1441E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C017-88CD-412A-901E-2E516A7C1BA9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B3A7-E52A-49F0-8910-918768916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E095-7F61-442A-8936-3798B401E44C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35A09-9E84-4D14-934D-448D1CA52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D36A-A271-4AC6-AB83-87E6B547BE52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8B3C0-FD8B-4860-9B56-9013855BD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BA00B-5320-4AF6-B407-54C47B81DD53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4CB8-36C8-49B5-A54E-F979B092A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344636-C11F-403A-B3A9-AC51069E0801}" type="datetime1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4528FD-7254-41F4-BD29-8345BC0CE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2" r:id="rId2"/>
    <p:sldLayoutId id="2147483921" r:id="rId3"/>
    <p:sldLayoutId id="2147483920" r:id="rId4"/>
    <p:sldLayoutId id="2147483919" r:id="rId5"/>
    <p:sldLayoutId id="2147483918" r:id="rId6"/>
    <p:sldLayoutId id="2147483917" r:id="rId7"/>
    <p:sldLayoutId id="2147483916" r:id="rId8"/>
    <p:sldLayoutId id="2147483915" r:id="rId9"/>
    <p:sldLayoutId id="2147483914" r:id="rId10"/>
    <p:sldLayoutId id="2147483913" r:id="rId11"/>
  </p:sldLayoutIdLst>
  <p:hf sldNum="0"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vk.com/zabivy_of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hyperlink" Target="https://vk.com/wall-100963926_42951" TargetMode="Externa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5163" y="3446463"/>
            <a:ext cx="2565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2564904"/>
            <a:ext cx="724202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+mn-lt"/>
                <a:cs typeface="+mn-cs"/>
              </a:rPr>
              <a:t>Молодежные субкультуры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Рисунок 3" descr="13467009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88566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 descr="13467009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3" y="7137400"/>
            <a:ext cx="897413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688" y="4311650"/>
            <a:ext cx="296545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4365625"/>
            <a:ext cx="315118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745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763" y="512763"/>
            <a:ext cx="7858125" cy="1044575"/>
          </a:xfrm>
        </p:spPr>
        <p:txBody>
          <a:bodyPr>
            <a:normAutofit fontScale="25000" lnSpcReduction="20000"/>
          </a:bodyPr>
          <a:lstStyle/>
          <a:p>
            <a:pPr algn="ctr" fontAlgn="auto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sz="1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 за </a:t>
            </a:r>
            <a:r>
              <a:rPr lang="ru-RU" sz="1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шмот</a:t>
            </a:r>
            <a:r>
              <a:rPr lang="ru-RU" sz="1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  <a:r>
              <a:rPr lang="ru-RU" sz="1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Кэжуал</a:t>
            </a:r>
            <a:r>
              <a:rPr lang="ru-RU" sz="1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Прямоугольник 7"/>
          <p:cNvSpPr>
            <a:spLocks noChangeArrowheads="1"/>
          </p:cNvSpPr>
          <p:nvPr/>
        </p:nvSpPr>
        <p:spPr bwMode="auto">
          <a:xfrm>
            <a:off x="415925" y="1222375"/>
            <a:ext cx="84407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Движение молодежи,  пропагандирующее право его участников  требовать у любого прохожего  объяснить, почему он надел  ту или  иную одежду (фирма, стиль, цвет, надписи и т.п.).</a:t>
            </a:r>
          </a:p>
        </p:txBody>
      </p:sp>
      <p:sp>
        <p:nvSpPr>
          <p:cNvPr id="23556" name="Прямоугольник 8"/>
          <p:cNvSpPr>
            <a:spLocks noChangeArrowheads="1"/>
          </p:cNvSpPr>
          <p:nvPr/>
        </p:nvSpPr>
        <p:spPr bwMode="auto">
          <a:xfrm>
            <a:off x="4391025" y="3336925"/>
            <a:ext cx="43084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Если одежда «поддельная» или ее владелец «не достоин» ее носить, участники     движения могут избить ее владельца или унизить его иным способом.</a:t>
            </a:r>
          </a:p>
        </p:txBody>
      </p:sp>
      <p:pic>
        <p:nvPicPr>
          <p:cNvPr id="23557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2265363"/>
            <a:ext cx="39147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12"/>
          <p:cNvSpPr>
            <a:spLocks noChangeArrowheads="1"/>
          </p:cNvSpPr>
          <p:nvPr/>
        </p:nvSpPr>
        <p:spPr bwMode="auto">
          <a:xfrm>
            <a:off x="4391025" y="2524125"/>
            <a:ext cx="433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Агрессивно настроены ко всем, кто не в теме - не так одеты.</a:t>
            </a:r>
          </a:p>
        </p:txBody>
      </p:sp>
      <p:sp>
        <p:nvSpPr>
          <p:cNvPr id="23559" name="Прямоугольник 14"/>
          <p:cNvSpPr>
            <a:spLocks noChangeArrowheads="1"/>
          </p:cNvSpPr>
          <p:nvPr/>
        </p:nvSpPr>
        <p:spPr bwMode="auto">
          <a:xfrm>
            <a:off x="309563" y="6211888"/>
            <a:ext cx="6854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Вытекает из движения оффников, касается в первую очередь одежды известных спортивных марок, а также комуфляжа</a:t>
            </a:r>
            <a:endParaRPr lang="ru-RU" sz="16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60" name="Прямоугольник 16"/>
          <p:cNvSpPr>
            <a:spLocks noChangeArrowheads="1"/>
          </p:cNvSpPr>
          <p:nvPr/>
        </p:nvSpPr>
        <p:spPr bwMode="auto">
          <a:xfrm>
            <a:off x="312738" y="5116513"/>
            <a:ext cx="8478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Прежде чем начать избиение, лидер группы произносит слова «поясни за шмот». Это риторическая фраза, и судьба жертвы не особо зависит от ответа на нее. Нередко группа кэжуалов превращается в обычных хулиганов.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188913"/>
            <a:ext cx="91440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61938"/>
            <a:ext cx="7886700" cy="107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«Поясни за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шмот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 «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Кэжуал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395288" y="1196975"/>
            <a:ext cx="4537075" cy="27193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Кежуалы 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модники, которые следят, чтобы все марки одежды не были подделками.</a:t>
            </a:r>
          </a:p>
          <a:p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поддельная одежда, купленная на рынке или заказанная на китайских сайтах.</a:t>
            </a:r>
          </a:p>
          <a:p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Пальпатруль 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группа ребят, отлавли-вающих подростков в поддельной одежде.</a:t>
            </a:r>
          </a:p>
          <a:p>
            <a:endParaRPr 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221163"/>
            <a:ext cx="421163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588" y="1196975"/>
            <a:ext cx="43100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179888"/>
            <a:ext cx="42862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3925887" cy="5762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ЗАЦЕПИНГ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395288" y="1123950"/>
            <a:ext cx="3984625" cy="19145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Зацепинг  - особый способ передвижения на железнодорожном транспорте, при котором человек цепляется за боковые или торцевые стороны вагонов или просто едет на крыше либо  на элементах наружной арматуры подвижного состава.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9588" y="3567113"/>
            <a:ext cx="31750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Риск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гибели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падения с движущегося поезда,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столкновения с негабаритными объектами железнодорожной инфраструктуры,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электрическим током от контактной сети</a:t>
            </a:r>
          </a:p>
        </p:txBody>
      </p:sp>
      <p:pic>
        <p:nvPicPr>
          <p:cNvPr id="25605" name="Picture 3" descr="Что такое зацепи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3146425"/>
            <a:ext cx="31083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upl_1491680053_499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0350"/>
            <a:ext cx="41767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 descr="Зацеперы Как это быва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4263" y="4803775"/>
            <a:ext cx="305435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174037" cy="74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ЗАЦЕПИНГ</a:t>
            </a:r>
            <a:endParaRPr lang="ru-RU" sz="3200" dirty="0"/>
          </a:p>
        </p:txBody>
      </p:sp>
      <p:pic>
        <p:nvPicPr>
          <p:cNvPr id="26627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25" y="260350"/>
            <a:ext cx="468153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266825"/>
            <a:ext cx="2754312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3563938" y="3270250"/>
            <a:ext cx="54197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Многочисленные группы зацеперов  общаются в Интернете, создают сообщества, обсуждают модели поездов, время и место сбора.</a:t>
            </a:r>
          </a:p>
          <a:p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предупреждают друг друга о дежурящих на станциях полицейских или антизацеперах, а также делятся видео своих удачных «зацепов».</a:t>
            </a:r>
          </a:p>
          <a:p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же выкладывают видео и фото несчастных случаев с циничными комментариями о том, что гибнут только «непрофессионалы», происходит «естественный отбор».</a:t>
            </a:r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1763713" y="5229225"/>
            <a:ext cx="287337" cy="863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1" name="Прямоугольник 8"/>
          <p:cNvSpPr>
            <a:spLocks noChangeArrowheads="1"/>
          </p:cNvSpPr>
          <p:nvPr/>
        </p:nvSpPr>
        <p:spPr bwMode="auto">
          <a:xfrm>
            <a:off x="250825" y="6218238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Наглядная агитация зацепинга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96388" cy="70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266700" y="276225"/>
            <a:ext cx="8713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latin typeface="Times New Roman" pitchFamily="18" charset="0"/>
                <a:cs typeface="Times New Roman" pitchFamily="18" charset="0"/>
              </a:rPr>
              <a:t>«БЕГИ   И  УМРИ»</a:t>
            </a:r>
          </a:p>
        </p:txBody>
      </p:sp>
      <p:sp>
        <p:nvSpPr>
          <p:cNvPr id="27651" name="TextBox 10"/>
          <p:cNvSpPr txBox="1">
            <a:spLocks noChangeArrowheads="1"/>
          </p:cNvSpPr>
          <p:nvPr/>
        </p:nvSpPr>
        <p:spPr bwMode="auto">
          <a:xfrm>
            <a:off x="266700" y="1355725"/>
            <a:ext cx="4810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Движение смельчаков, призывающих бросить вызов судьбе, перебежав  дорогу перед автомобилем, движущимся на большой скорости. </a:t>
            </a:r>
          </a:p>
        </p:txBody>
      </p:sp>
      <p:pic>
        <p:nvPicPr>
          <p:cNvPr id="27652" name="Picture 3" descr="игра беги или ум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63" y="2693988"/>
            <a:ext cx="3338512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Игра «Беги или умри» - все, что нужно знать о смертельно опасной игр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9425" y="1096963"/>
            <a:ext cx="3205163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6"/>
          <p:cNvSpPr>
            <a:spLocks noChangeArrowheads="1"/>
          </p:cNvSpPr>
          <p:nvPr/>
        </p:nvSpPr>
        <p:spPr bwMode="auto">
          <a:xfrm>
            <a:off x="4418013" y="3424238"/>
            <a:ext cx="4475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Подобный «подвиг» снимается на видео, которое впоследствии выкладывается в соответствующих Интернет-сообществах, собирая лайки. </a:t>
            </a:r>
          </a:p>
        </p:txBody>
      </p:sp>
      <p:sp>
        <p:nvSpPr>
          <p:cNvPr id="27655" name="Прямоугольник 7"/>
          <p:cNvSpPr>
            <a:spLocks noChangeArrowheads="1"/>
          </p:cNvSpPr>
          <p:nvPr/>
        </p:nvSpPr>
        <p:spPr bwMode="auto">
          <a:xfrm>
            <a:off x="4418013" y="4670425"/>
            <a:ext cx="4475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опаснее будет выглядеть картинка, тем круче, поэтому некоторые смельчаки выбегают перед фурами или даже перебегают автобан. 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6" name="Прямоугольник 9"/>
          <p:cNvSpPr>
            <a:spLocks noChangeArrowheads="1"/>
          </p:cNvSpPr>
          <p:nvPr/>
        </p:nvSpPr>
        <p:spPr bwMode="auto">
          <a:xfrm>
            <a:off x="4418013" y="6059488"/>
            <a:ext cx="434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 родилось из  Интернет-игры с «Беги и умри»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7657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763" y="4872038"/>
            <a:ext cx="2601912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242888" y="381000"/>
            <a:ext cx="6119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latin typeface="Times New Roman" pitchFamily="18" charset="0"/>
                <a:cs typeface="Times New Roman" pitchFamily="18" charset="0"/>
              </a:rPr>
              <a:t>«БЕГИ   И  УМРИ»</a:t>
            </a:r>
          </a:p>
        </p:txBody>
      </p:sp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242888" y="1149350"/>
            <a:ext cx="51212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 самоутверждения. </a:t>
            </a:r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 своих возможностей - раньше мальчишки прыгали по гаражам и ломали себе руки и ноги, а сейчас проверка видоизменилась до такой смертельно опасной игры. 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Компенсация адреналина - насыщенные различными эффектами игры уже не поддерживают адреналин на должном уровне, и в ход идут не виртуальные, а реальные игры.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39109" y="4313169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Игра «Беги или умри» часто является результатом </a:t>
            </a:r>
            <a:r>
              <a:rPr lang="ru-RU" dirty="0" smtClean="0">
                <a:latin typeface="Times New Roman" pitchFamily="18" charset="0"/>
              </a:rPr>
              <a:t>спора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между подростками, ответом на  традиционный для подросткового возраста вопрос – СЛАБО?</a:t>
            </a:r>
          </a:p>
          <a:p>
            <a:r>
              <a:rPr lang="ru-RU" dirty="0" smtClean="0">
                <a:latin typeface="Times New Roman" pitchFamily="18" charset="0"/>
              </a:rPr>
              <a:t>Любители игры объединяются в сообщества, формируется субкультура игроков.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endParaRPr lang="ru-RU" dirty="0"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736" y="4394133"/>
            <a:ext cx="3444701" cy="23578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367730"/>
            <a:ext cx="3379477" cy="25346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3850" y="1628775"/>
            <a:ext cx="8616950" cy="1417638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   Пропагандируют противоправное поведение,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   Формируют у несовершеннолетних отрицательное отношение к закону,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   Разрушительно действуют на сознание и нравственность молодых людей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323850" y="3141663"/>
            <a:ext cx="8413750" cy="15033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Молодые люди в деструктивных организациях — фактически просто человеческий материал, инструмент для кукловодов-идеологов. Такой кукловод может направить подобную массу в любое русло – протестные акции, массовые беспорядки, преступления и т.п. </a:t>
            </a:r>
          </a:p>
          <a:p>
            <a:endParaRPr 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323850" y="325438"/>
            <a:ext cx="82089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Чем опасны  молодежные движения  деструктивного характера</a:t>
            </a:r>
          </a:p>
          <a:p>
            <a:pPr algn="ctr"/>
            <a:endParaRPr lang="ru-RU" sz="2800" b="1">
              <a:latin typeface="Calibri" pitchFamily="34" charset="0"/>
            </a:endParaRPr>
          </a:p>
        </p:txBody>
      </p:sp>
      <p:pic>
        <p:nvPicPr>
          <p:cNvPr id="29701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6541">
            <a:off x="7394575" y="4545013"/>
            <a:ext cx="1506538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86275"/>
            <a:ext cx="15462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Прямоугольник 10"/>
          <p:cNvSpPr>
            <a:spLocks noChangeArrowheads="1"/>
          </p:cNvSpPr>
          <p:nvPr/>
        </p:nvSpPr>
        <p:spPr bwMode="auto">
          <a:xfrm>
            <a:off x="323850" y="4814888"/>
            <a:ext cx="482441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Но даже и при отсутствии подобного  лидера идеология  того или иного движения требует от его участников «геройских поступков», которые зачастую связаны с нарушением закона.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7"/>
          <p:cNvSpPr>
            <a:spLocks noChangeArrowheads="1"/>
          </p:cNvSpPr>
          <p:nvPr/>
        </p:nvSpPr>
        <p:spPr bwMode="auto">
          <a:xfrm>
            <a:off x="641350" y="417513"/>
            <a:ext cx="83534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Виртуальные сети </a:t>
            </a:r>
            <a:r>
              <a:rPr lang="ru-RU" sz="2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действенный фактор привлечения молодых людей к различным деструктивным молодежным субкультурам. </a:t>
            </a:r>
            <a:endParaRPr lang="ru-RU" sz="2200">
              <a:latin typeface="Calibri" pitchFamily="34" charset="0"/>
              <a:ea typeface="Calibri" pitchFamily="34" charset="0"/>
            </a:endParaRPr>
          </a:p>
        </p:txBody>
      </p:sp>
      <p:sp>
        <p:nvSpPr>
          <p:cNvPr id="30723" name="Прямоугольник 8"/>
          <p:cNvSpPr>
            <a:spLocks noChangeArrowheads="1"/>
          </p:cNvSpPr>
          <p:nvPr/>
        </p:nvSpPr>
        <p:spPr bwMode="auto">
          <a:xfrm>
            <a:off x="4205288" y="1363663"/>
            <a:ext cx="44656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Закрытые группы без цензуры плодятся в виртульном пространстве, затягивая несовершеннолетних, не способных вовремя распознать угрозу и противостоять ей, в свои сети под любым предлогом (вознаграждения, бонусы, «лайки»,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приглашение в игру, слэнг).</a:t>
            </a:r>
            <a:endParaRPr lang="ru-RU">
              <a:latin typeface="Calibri" pitchFamily="34" charset="0"/>
              <a:ea typeface="Calibri" pitchFamily="34" charset="0"/>
            </a:endParaRPr>
          </a:p>
        </p:txBody>
      </p:sp>
      <p:pic>
        <p:nvPicPr>
          <p:cNvPr id="30724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35100"/>
            <a:ext cx="32956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595688"/>
            <a:ext cx="46402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Прямоугольник 12"/>
          <p:cNvSpPr>
            <a:spLocks noChangeArrowheads="1"/>
          </p:cNvSpPr>
          <p:nvPr/>
        </p:nvSpPr>
        <p:spPr bwMode="auto">
          <a:xfrm>
            <a:off x="747713" y="4459288"/>
            <a:ext cx="2900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ты найдешь много видосов, посвященных двум классным ребятам  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115897">
            <a:off x="3263900" y="5297488"/>
            <a:ext cx="962025" cy="3016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8" name="Прямоугольник 14"/>
          <p:cNvSpPr>
            <a:spLocks noChangeArrowheads="1"/>
          </p:cNvSpPr>
          <p:nvPr/>
        </p:nvSpPr>
        <p:spPr bwMode="auto">
          <a:xfrm>
            <a:off x="179388" y="6140450"/>
            <a:ext cx="4392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 страницы закрытой группы, пос-вященной Скулшутингу. 1953 участника. 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98475" y="1457325"/>
            <a:ext cx="8056563" cy="1257300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Как рассуждают родители — сидит подросток дома (пусть и за компьютером), значит он в безопасности. Все лучше, чем по подворотням в темноте. Однако интернет - не такая уж и безопасная игровая площадка. И с каждым годом это становится все яснее и яснее...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458788"/>
            <a:ext cx="7886700" cy="7921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  ОПАСЕН   ИНТЕРНЕТ</a:t>
            </a:r>
          </a:p>
        </p:txBody>
      </p:sp>
      <p:pic>
        <p:nvPicPr>
          <p:cNvPr id="3174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3068638"/>
            <a:ext cx="28003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10013" y="2955925"/>
            <a:ext cx="4572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нежелательному контенту: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экстремизм, суицид, пропаганда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наркотиков, порнография, деструктивные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субкультуры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4300" y="4338638"/>
            <a:ext cx="47259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с незнакомыми людьми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31751" name="Прямоугольник 11"/>
          <p:cNvSpPr>
            <a:spLocks noChangeArrowheads="1"/>
          </p:cNvSpPr>
          <p:nvPr/>
        </p:nvSpPr>
        <p:spPr bwMode="auto">
          <a:xfrm>
            <a:off x="3929063" y="49974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Интернет-зависимость, замена реального мир виртуальным</a:t>
            </a:r>
          </a:p>
        </p:txBody>
      </p:sp>
      <p:sp>
        <p:nvSpPr>
          <p:cNvPr id="31752" name="Прямоугольник 12"/>
          <p:cNvSpPr>
            <a:spLocks noChangeArrowheads="1"/>
          </p:cNvSpPr>
          <p:nvPr/>
        </p:nvSpPr>
        <p:spPr bwMode="auto">
          <a:xfrm>
            <a:off x="3924300" y="5883275"/>
            <a:ext cx="452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Кибер-булинг (травля)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3" y="-55563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7886700" cy="812800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СОВЕТЫ  РОДИТЕЛЯМ</a:t>
            </a:r>
          </a:p>
        </p:txBody>
      </p:sp>
      <p:pic>
        <p:nvPicPr>
          <p:cNvPr id="32771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408488"/>
            <a:ext cx="352901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349500"/>
            <a:ext cx="3490913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1198563"/>
            <a:ext cx="47942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8313" y="1308100"/>
            <a:ext cx="3462337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Дружеский контакт с детьми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Совместный отдых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5" name="Прямоугольник 9"/>
          <p:cNvSpPr>
            <a:spLocks noChangeArrowheads="1"/>
          </p:cNvSpPr>
          <p:nvPr/>
        </p:nvSpPr>
        <p:spPr bwMode="auto">
          <a:xfrm>
            <a:off x="5207000" y="4581525"/>
            <a:ext cx="37274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125"/>
              </a:spcAft>
              <a:buFont typeface="Arial" charset="0"/>
              <a:buChar char="•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Ориентирование ребенка на позитивные виды деятельности (спорт, творчество, экологическое и волонтерское движение), в том числе личным примером.</a:t>
            </a:r>
          </a:p>
        </p:txBody>
      </p:sp>
      <p:sp>
        <p:nvSpPr>
          <p:cNvPr id="32776" name="Прямоугольник 10"/>
          <p:cNvSpPr>
            <a:spLocks noChangeArrowheads="1"/>
          </p:cNvSpPr>
          <p:nvPr/>
        </p:nvSpPr>
        <p:spPr bwMode="auto">
          <a:xfrm>
            <a:off x="5207000" y="37433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125"/>
              </a:spcAft>
              <a:buFont typeface="Arial" charset="0"/>
              <a:buChar char="•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 за Интернет-общением подростка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320088" cy="1584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субкультура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определенного круга молодых людей,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обладающих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общностью стиля жизни, поведения, групповых норм, ценностей и стереотипов.</a:t>
            </a: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269875" y="2184400"/>
            <a:ext cx="85312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Особого внимания со стороны органов системы профилактики требуют  молодежные движения, объединяющие в себе молодёжь по признаку деструктивной субкультуры. </a:t>
            </a:r>
          </a:p>
        </p:txBody>
      </p:sp>
      <p:pic>
        <p:nvPicPr>
          <p:cNvPr id="15365" name="Рисунок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716463"/>
            <a:ext cx="2843213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5062538"/>
            <a:ext cx="2717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Скулшутинг и «Колумбайн» по-русс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3554413"/>
            <a:ext cx="28130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551238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62875" y="115888"/>
            <a:ext cx="122872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513"/>
            <a:ext cx="91440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513"/>
            <a:ext cx="91440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513"/>
            <a:ext cx="91440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Прямоугольник 6"/>
          <p:cNvSpPr>
            <a:spLocks noChangeArrowheads="1"/>
          </p:cNvSpPr>
          <p:nvPr/>
        </p:nvSpPr>
        <p:spPr bwMode="auto">
          <a:xfrm>
            <a:off x="3851275" y="5738813"/>
            <a:ext cx="50768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 algn="just">
              <a:spcAft>
                <a:spcPts val="1125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УМВД России по Тверской области</a:t>
            </a:r>
          </a:p>
          <a:p>
            <a:pPr lvl="3" algn="just">
              <a:spcAft>
                <a:spcPts val="1125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год</a:t>
            </a:r>
          </a:p>
        </p:txBody>
      </p:sp>
      <p:pic>
        <p:nvPicPr>
          <p:cNvPr id="33799" name="Рисунок 7" descr="13467009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88566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12775" y="173038"/>
            <a:ext cx="7886700" cy="1012825"/>
          </a:xfrm>
        </p:spPr>
        <p:txBody>
          <a:bodyPr/>
          <a:lstStyle/>
          <a:p>
            <a:r>
              <a:rPr lang="ru-RU" sz="2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Участников деструктивных объединений  отличает:</a:t>
            </a:r>
            <a:br>
              <a:rPr lang="ru-RU" sz="2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smtClean="0">
                <a:latin typeface="Times New Roman" pitchFamily="18" charset="0"/>
                <a:cs typeface="Times New Roman" pitchFamily="18" charset="0"/>
              </a:rPr>
            </a:br>
            <a:endParaRPr lang="ru-RU" sz="2000" b="1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23850" y="1465263"/>
            <a:ext cx="8634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-  уверенность в том, что групповые интересы и цели выше индивидуальных;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Calibri" pitchFamily="34" charset="0"/>
            </a:endParaRP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323850" y="1011238"/>
            <a:ext cx="81486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-  претензия на исключительность (мы лучше, мы сильнее);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Calibri" pitchFamily="34" charset="0"/>
            </a:endParaRPr>
          </a:p>
        </p:txBody>
      </p:sp>
      <p:sp>
        <p:nvSpPr>
          <p:cNvPr id="16389" name="Прямоугольник 8"/>
          <p:cNvSpPr>
            <a:spLocks noChangeArrowheads="1"/>
          </p:cNvSpPr>
          <p:nvPr/>
        </p:nvSpPr>
        <p:spPr bwMode="auto">
          <a:xfrm>
            <a:off x="301625" y="1951038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убеждение, что цель оправдывает средства (поощрение асоциального и противоправного поведения);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Прямоугольник 9"/>
          <p:cNvSpPr>
            <a:spLocks noChangeArrowheads="1"/>
          </p:cNvSpPr>
          <p:nvPr/>
        </p:nvSpPr>
        <p:spPr bwMode="auto">
          <a:xfrm>
            <a:off x="330200" y="2732088"/>
            <a:ext cx="7913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общие внешние признаки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(прическа, одежда, украшения, жаргон);</a:t>
            </a:r>
          </a:p>
        </p:txBody>
      </p:sp>
      <p:sp>
        <p:nvSpPr>
          <p:cNvPr id="16391" name="Прямоугольник 10"/>
          <p:cNvSpPr>
            <a:spLocks noChangeArrowheads="1"/>
          </p:cNvSpPr>
          <p:nvPr/>
        </p:nvSpPr>
        <p:spPr bwMode="auto">
          <a:xfrm>
            <a:off x="330200" y="3203575"/>
            <a:ext cx="4144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ослабление связей с родствен ни-ками, прежними друзьями;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625" y="4010025"/>
            <a:ext cx="4359275" cy="1003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замещение личных интересов  инте-</a:t>
            </a:r>
          </a:p>
          <a:p>
            <a:pPr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ресами и ценностями    объединения;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93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650" y="3573463"/>
            <a:ext cx="4275138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025" y="125413"/>
            <a:ext cx="8066088" cy="5873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АУЕ (Арестантское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уркаганское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единство)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 bwMode="auto">
          <a:xfrm>
            <a:off x="400050" y="1012825"/>
            <a:ext cx="8059738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Движение, пропагандирующее  среди несовершеннолетних тюремные понятия, соблюдение «воровского кодекса» со сбором денег на «общак».</a:t>
            </a:r>
          </a:p>
          <a:p>
            <a:pPr>
              <a:lnSpc>
                <a:spcPct val="120000"/>
              </a:lnSpc>
            </a:pPr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107950" y="3452813"/>
            <a:ext cx="8640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7413" name="Picture 2" descr="Катанаев: Нет однозначного ответа как бороться с АУ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1916113"/>
            <a:ext cx="280828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 Фото: youtube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8538" y="1922463"/>
            <a:ext cx="29273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%D0%B0%D1%83%D0%B5-1024x6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6988" y="4672013"/>
            <a:ext cx="289401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news_auenovost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8825" y="4705350"/>
            <a:ext cx="303847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Прямоугольник 5"/>
          <p:cNvSpPr>
            <a:spLocks noChangeArrowheads="1"/>
          </p:cNvSpPr>
          <p:nvPr/>
        </p:nvSpPr>
        <p:spPr bwMode="auto">
          <a:xfrm>
            <a:off x="400050" y="3775075"/>
            <a:ext cx="8348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Романтизация криминального образа жизни,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одурманивание воровской романтикой.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08025" y="125413"/>
            <a:ext cx="8066088" cy="587375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Субкультура АУЕ: как заметить?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175" y="1052513"/>
            <a:ext cx="8580438" cy="936625"/>
          </a:xfrm>
        </p:spPr>
        <p:txBody>
          <a:bodyPr>
            <a:normAutofit fontScale="25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Отслеживать несовершеннолетних, пропагандирующих идеи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арестанстко-уркаганского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единства, очень сложно, поскольку в этой среде существует кодекс молчания. «По понятиям», посвящать чужаков в дела «братства»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нельзя.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Признаки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 АУЕ: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384175" y="2660650"/>
            <a:ext cx="8291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 школах, колледжах, детских домах появляется «смотрящий», устанавливающих свои порядки. Это «негативный» лидер, которого прочие подростки боятся и слушаются.</a:t>
            </a:r>
          </a:p>
          <a:p>
            <a:pPr marL="1657350" lvl="3" indent="-285750">
              <a:buFont typeface="Arial" charset="0"/>
              <a:buChar char="•"/>
            </a:pPr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550" y="3684588"/>
            <a:ext cx="838835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 ежемесячных податей– члены группировки трясут деньги со школьников. Если окружающие подростки не вносят деньги в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их ставят на проценты, не исключено и физическое давление.  Подросток постоянно спрашивает у родителей деньги, у него пропадают гаджеты,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которые поступают в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4175" y="5292725"/>
            <a:ext cx="57721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микрорайоне, в образовательном учреждении появляется символика АУЕ – надписи на стенах, эмблемы на одежде, рисунке на коже, татуировки.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8439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0038" y="4937125"/>
            <a:ext cx="22844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336550"/>
            <a:ext cx="7213600" cy="749300"/>
          </a:xfrm>
        </p:spPr>
        <p:txBody>
          <a:bodyPr rtlCol="0">
            <a:normAutofit fontScale="90000"/>
          </a:bodyPr>
          <a:lstStyle/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СКУЛШУТИНГ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пропагандирующее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стрельбу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насилие в школах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471488" y="1309688"/>
            <a:ext cx="47894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последователи учащихся школы “Колумбайн” штата Колорадо, которые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 1999 году  совершили заранее подготовленное массовое убийство (ранили 36 человек, из них 13- смертельно).  </a:t>
            </a:r>
          </a:p>
        </p:txBody>
      </p:sp>
      <p:pic>
        <p:nvPicPr>
          <p:cNvPr id="19460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450" y="1468438"/>
            <a:ext cx="28860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485775" y="3011488"/>
            <a:ext cx="47371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КОЛУМБАЙНЕРЫ</a:t>
            </a:r>
            <a:r>
              <a:rPr lang="ru-RU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считают американских преступников героями, которые терпели в школе травлю, издевательства и оскорбления, после чего  отомстили виновным.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62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508500"/>
            <a:ext cx="37084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Прямоугольник 8"/>
          <p:cNvSpPr>
            <a:spLocks noChangeArrowheads="1"/>
          </p:cNvSpPr>
          <p:nvPr/>
        </p:nvSpPr>
        <p:spPr bwMode="auto">
          <a:xfrm>
            <a:off x="4725988" y="4286250"/>
            <a:ext cx="41767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Наибольшую вероятность стать колумбайнерами имеют школьники, незаслуженно обиженные учителями и сверстниками, те, над кем насмехаются и кого травят. Подростки, не в состоянии изменить ситуацию, вынуждены молча это терпеть, но желают отомстить.</a:t>
            </a:r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206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850900"/>
            <a:ext cx="4895850" cy="2513013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месяца 2018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территории РФ зарегистрировано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нападения подростков на учащихся школ: 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Курганская область, </a:t>
            </a:r>
          </a:p>
          <a:p>
            <a:pPr marL="2857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Башкортастан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Калужская область.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568825"/>
            <a:ext cx="36798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74625"/>
            <a:ext cx="305911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27088" y="179388"/>
            <a:ext cx="265906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СКУЛШУТИНГ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>
              <a:latin typeface="+mn-lt"/>
              <a:cs typeface="+mn-cs"/>
            </a:endParaRPr>
          </a:p>
        </p:txBody>
      </p:sp>
      <p:pic>
        <p:nvPicPr>
          <p:cNvPr id="20486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7275" y="2289175"/>
            <a:ext cx="405923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14"/>
          <p:cNvSpPr>
            <a:spLocks noChangeArrowheads="1"/>
          </p:cNvSpPr>
          <p:nvPr/>
        </p:nvSpPr>
        <p:spPr bwMode="auto">
          <a:xfrm>
            <a:off x="5435600" y="5959475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Фотографии, размещаемые подростками в соцсетях</a:t>
            </a:r>
            <a:endParaRPr lang="ru-RU">
              <a:latin typeface="Calibri" pitchFamily="34" charset="0"/>
            </a:endParaRPr>
          </a:p>
        </p:txBody>
      </p:sp>
      <p:sp>
        <p:nvSpPr>
          <p:cNvPr id="20488" name="Прямоугольник 15"/>
          <p:cNvSpPr>
            <a:spLocks noChangeArrowheads="1"/>
          </p:cNvSpPr>
          <p:nvPr/>
        </p:nvSpPr>
        <p:spPr bwMode="auto">
          <a:xfrm>
            <a:off x="581025" y="33607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 территории Тверской области также выявлены факты интереса  школьников к скулшутингу.</a:t>
            </a:r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4343400" y="6237288"/>
            <a:ext cx="858838" cy="287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440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14325" y="379413"/>
            <a:ext cx="8280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Оффники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околофутбольные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фанаты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3822700" y="1219200"/>
            <a:ext cx="50609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Движение начиналось как соревнования между фанатами различных футбольных клубов. В настоящее время к футболу не имеет практически  никакого отношения.</a:t>
            </a:r>
            <a:endParaRPr lang="ru-RU">
              <a:latin typeface="Calibri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Участники движения призывают к демонстрации  своей силы на  «забивах» - грубых драках «стенка на стенку». </a:t>
            </a: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Прямоугольник 8"/>
          <p:cNvSpPr>
            <a:spLocks noChangeArrowheads="1"/>
          </p:cNvSpPr>
          <p:nvPr/>
        </p:nvSpPr>
        <p:spPr bwMode="auto">
          <a:xfrm>
            <a:off x="231775" y="5545138"/>
            <a:ext cx="8643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Драки устраиваются в малолюдных местах, имеется предварительная договоренность о недопустимости обращения в полицию даже в случаях причинения серьезных травм.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1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1196975"/>
            <a:ext cx="287337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4913" y="3419475"/>
            <a:ext cx="5008562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038" y="0"/>
            <a:ext cx="9328151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4325" y="379413"/>
            <a:ext cx="8280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Оффники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околофутбольные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фанаты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-107950" y="61118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2" name="Прямоугольник 15"/>
          <p:cNvSpPr>
            <a:spLocks noChangeArrowheads="1"/>
          </p:cNvSpPr>
          <p:nvPr/>
        </p:nvSpPr>
        <p:spPr bwMode="auto">
          <a:xfrm>
            <a:off x="342900" y="12239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«Забивы» снимают на видео, впоследствии выкладывая его в соответствующих Интернет-сообществах. 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124450" y="4494213"/>
            <a:ext cx="3835400" cy="23447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ru-RU">
                <a:ea typeface="Calibri" pitchFamily="34" charset="0"/>
                <a:cs typeface="Times New Roman" pitchFamily="18" charset="0"/>
              </a:rPr>
              <a:t>Запись в группе:</a:t>
            </a:r>
            <a:endParaRPr lang="ru-RU" sz="1100">
              <a:solidFill>
                <a:srgbClr val="243F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2A5885"/>
                </a:solidFill>
                <a:ea typeface="Calibri" pitchFamily="34" charset="0"/>
                <a:cs typeface="Times New Roman" pitchFamily="18" charset="0"/>
                <a:hlinkClick r:id="rId3"/>
              </a:rPr>
              <a:t>Забивы |ОФ|</a:t>
            </a:r>
            <a:endParaRPr lang="ru-RU" sz="1100">
              <a:solidFill>
                <a:srgbClr val="243F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939393"/>
                </a:solidFill>
                <a:ea typeface="Calibri" pitchFamily="34" charset="0"/>
                <a:cs typeface="Times New Roman" pitchFamily="18" charset="0"/>
                <a:hlinkClick r:id="rId4"/>
              </a:rPr>
              <a:t>29 янв </a:t>
            </a:r>
            <a:r>
              <a:rPr lang="ru-RU" b="1">
                <a:solidFill>
                  <a:srgbClr val="2E75B6"/>
                </a:solidFill>
                <a:ea typeface="Calibri" pitchFamily="34" charset="0"/>
                <a:cs typeface="Times New Roman" pitchFamily="18" charset="0"/>
                <a:hlinkClick r:id="rId4"/>
              </a:rPr>
              <a:t>201</a:t>
            </a:r>
            <a:r>
              <a:rPr lang="ru-RU" b="1">
                <a:solidFill>
                  <a:srgbClr val="2E75B6"/>
                </a:solidFill>
                <a:ea typeface="Calibri" pitchFamily="34" charset="0"/>
                <a:cs typeface="Times New Roman" pitchFamily="18" charset="0"/>
              </a:rPr>
              <a:t>8</a:t>
            </a:r>
            <a:endParaRPr lang="ru-RU" sz="600" b="1">
              <a:solidFill>
                <a:srgbClr val="2E75B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Действия</a:t>
            </a:r>
            <a:endParaRPr lang="ru-RU" sz="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Хулиганы, присылайте фото с забивов в предложки! Самые крутые окажутся на стене! </a:t>
            </a:r>
            <a:br>
              <a:rPr lang="ru-RU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Мы ценим ваше участие в группе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4" name="Рисунок 1" descr="💪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1475" y="4872038"/>
            <a:ext cx="5762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3708400" y="1908175"/>
            <a:ext cx="54356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6" name="Рисунок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3338" y="1343025"/>
            <a:ext cx="38354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Прямоугольник 20"/>
          <p:cNvSpPr>
            <a:spLocks noChangeArrowheads="1"/>
          </p:cNvSpPr>
          <p:nvPr/>
        </p:nvSpPr>
        <p:spPr bwMode="auto">
          <a:xfrm>
            <a:off x="427038" y="4872038"/>
            <a:ext cx="22336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Отличительным знаком является нашивка-компас, 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есть эмблема компании Stone Island</a:t>
            </a:r>
            <a:b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>
                <a:solidFill>
                  <a:srgbClr val="4F4F4F"/>
                </a:solidFill>
                <a:latin typeface="Tahoma" pitchFamily="34" charset="0"/>
                <a:ea typeface="Calibri" pitchFamily="34" charset="0"/>
              </a:rPr>
              <a:t/>
            </a:r>
            <a:br>
              <a:rPr lang="ru-RU">
                <a:solidFill>
                  <a:srgbClr val="4F4F4F"/>
                </a:solidFill>
                <a:latin typeface="Tahoma" pitchFamily="34" charset="0"/>
                <a:ea typeface="Calibri" pitchFamily="34" charset="0"/>
              </a:rPr>
            </a:br>
            <a:endParaRPr lang="ru-RU">
              <a:latin typeface="Calibri" pitchFamily="34" charset="0"/>
              <a:ea typeface="Calibri" pitchFamily="34" charset="0"/>
            </a:endParaRPr>
          </a:p>
        </p:txBody>
      </p:sp>
      <p:pic>
        <p:nvPicPr>
          <p:cNvPr id="22538" name="Рисунок 2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925" y="2349500"/>
            <a:ext cx="17795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2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9988" y="2349500"/>
            <a:ext cx="23177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Рисунок 2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52688" y="4373563"/>
            <a:ext cx="229235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3597</TotalTime>
  <Words>1219</Words>
  <Application>Microsoft Office PowerPoint</Application>
  <PresentationFormat>Экран (4:3)</PresentationFormat>
  <Paragraphs>133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2_Тема Office</vt:lpstr>
      <vt:lpstr>Слайд 1</vt:lpstr>
      <vt:lpstr>Молодежная субкультура –   это  культура определенного круга молодых людей, обладающих общностью стиля жизни, поведения, групповых норм, ценностей и стереотипов.</vt:lpstr>
      <vt:lpstr>Участников деструктивных объединений  отличает:  </vt:lpstr>
      <vt:lpstr>АУЕ (Арестантское уркаганское единство) </vt:lpstr>
      <vt:lpstr>Субкультура АУЕ: как заметить?</vt:lpstr>
      <vt:lpstr>СКУЛШУТИНГ - движение, пропагандирующее                      стрельбу и насилие в школах </vt:lpstr>
      <vt:lpstr>Слайд 7</vt:lpstr>
      <vt:lpstr>Слайд 8</vt:lpstr>
      <vt:lpstr>Слайд 9</vt:lpstr>
      <vt:lpstr>Слайд 10</vt:lpstr>
      <vt:lpstr>«Поясни за шмот»,  «Кэжуал»  </vt:lpstr>
      <vt:lpstr>         ЗАЦЕПИНГ</vt:lpstr>
      <vt:lpstr>  ЗАЦЕПИНГ</vt:lpstr>
      <vt:lpstr>Слайд 14</vt:lpstr>
      <vt:lpstr>Слайд 15</vt:lpstr>
      <vt:lpstr>-    Пропагандируют противоправное поведение,  -    Формируют у несовершеннолетних отрицательное отношение к закону,  -    Разрушительно действуют на сознание и нравственность молодых людей </vt:lpstr>
      <vt:lpstr>Слайд 17</vt:lpstr>
      <vt:lpstr>Как рассуждают родители — сидит подросток дома (пусть и за компьютером), значит он в безопасности. Все лучше, чем по подворотням в темноте. Однако интернет - не такая уж и безопасная игровая площадка. И с каждым годом это становится все яснее и яснее... </vt:lpstr>
      <vt:lpstr>СОВЕТЫ  РОДИТЕЛЯМ</vt:lpstr>
      <vt:lpstr>Слайд 20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User</cp:lastModifiedBy>
  <cp:revision>382</cp:revision>
  <cp:lastPrinted>2017-12-19T10:25:43Z</cp:lastPrinted>
  <dcterms:created xsi:type="dcterms:W3CDTF">2016-02-17T07:33:17Z</dcterms:created>
  <dcterms:modified xsi:type="dcterms:W3CDTF">2019-02-27T08:19:21Z</dcterms:modified>
</cp:coreProperties>
</file>